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7" r:id="rId3"/>
    <p:sldId id="265" r:id="rId4"/>
    <p:sldId id="286" r:id="rId5"/>
    <p:sldId id="287" r:id="rId6"/>
    <p:sldId id="288" r:id="rId7"/>
    <p:sldId id="294" r:id="rId8"/>
    <p:sldId id="295" r:id="rId9"/>
    <p:sldId id="298" r:id="rId10"/>
    <p:sldId id="296" r:id="rId11"/>
    <p:sldId id="302" r:id="rId12"/>
    <p:sldId id="299" r:id="rId13"/>
    <p:sldId id="289" r:id="rId14"/>
    <p:sldId id="292" r:id="rId15"/>
    <p:sldId id="300" r:id="rId16"/>
    <p:sldId id="304" r:id="rId17"/>
    <p:sldId id="301" r:id="rId18"/>
    <p:sldId id="293" r:id="rId19"/>
    <p:sldId id="290" r:id="rId20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FB2"/>
    <a:srgbClr val="AAAF4E"/>
    <a:srgbClr val="C45647"/>
    <a:srgbClr val="C75948"/>
    <a:srgbClr val="A0DBE5"/>
    <a:srgbClr val="BBE4F6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9" autoAdjust="0"/>
    <p:restoredTop sz="94660"/>
  </p:normalViewPr>
  <p:slideViewPr>
    <p:cSldViewPr>
      <p:cViewPr varScale="1">
        <p:scale>
          <a:sx n="106" d="100"/>
          <a:sy n="106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64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615" y="0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4335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615" y="6744335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0E88AC7-7C6B-47A1-9C6E-D5C3C7492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aseline="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615" y="0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aseline="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4617" y="3372167"/>
            <a:ext cx="7505382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4335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aseline="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615" y="6744335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aseline="0"/>
            </a:lvl1pPr>
          </a:lstStyle>
          <a:p>
            <a:fld id="{2628CF46-57F1-4746-9D55-978F37E73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54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0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CDC73-A7D4-4D16-A678-C5E94E907FA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7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62694-E06D-488C-87D2-C5FC1B04E2B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452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4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6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2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7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26D11-E81C-4900-B40B-DD776FF5C83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541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F9170-74C3-40EB-B645-C239C841159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243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952E9-C8D0-4213-B467-2E199BDB214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7928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4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24/02/2015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1D0EA1D7-10D9-45A5-B64A-D159BB2353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37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24/02/2015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4DB4321-8809-4E84-B46E-4F50E2391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1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24/02/2015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0E1A939-1FEF-41D4-BDBF-CF108B77E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97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24/02/2015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F3782EB-0D33-4DB6-AA25-33805819EC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6200"/>
            <a:ext cx="1981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228600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365126"/>
            <a:ext cx="1177636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533400"/>
            <a:ext cx="9144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1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24/02/2015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B5186C-560B-485F-929E-BD55F2951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24/02/2015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73565A58-C54B-4C84-BD92-9CC94FADA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24/02/2015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111CA842-5561-4873-A516-E91AE91D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6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24/02/2015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4120C2F-746C-4829-9D1D-6733E5929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24/02/2015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BE4BAFE7-6226-4717-A8B9-DCEFB027E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24/02/2015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8BA3E7F1-7D8D-473B-99AD-000459B07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24/02/2015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E0C70277-D4E9-461C-A276-C3EC25C34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2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8E478-5880-4578-B7DD-E0B5F7AC6628}" type="datetimeFigureOut">
              <a:rPr lang="en-NZ" smtClean="0"/>
              <a:t>24/02/2015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1-</a:t>
            </a:r>
            <a:fld id="{1D0EA1D7-10D9-45A5-B64A-D159BB2353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7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action-design.org/encyclopedia/contextual_desig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rV2SZuRPv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hyperlink" Target="https://mail.auckland.ac.nz/owa/redir.aspx?C=FW6HqP5Rj0evA_2Rcta1DDDaW3hf3c8I4Kdlrnz53rz9VvvZGe9Dr-rVyzaa8thgbZ5pe-zjVgo.&amp;URL=http://www.bcs.org/upload/pdf/ewic_hc08_v1_paper4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18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600200" y="1981200"/>
            <a:ext cx="75438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Arial" charset="0"/>
              </a:rPr>
              <a:t>Prototypes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Arial" charset="0"/>
              </a:rPr>
              <a:t>Low-fidelity prototypes</a:t>
            </a:r>
          </a:p>
          <a:p>
            <a:pPr marL="0" indent="0" algn="just"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FontTx/>
              <a:buNone/>
            </a:pPr>
            <a:r>
              <a:rPr lang="en-US" sz="2400" b="1" dirty="0">
                <a:latin typeface="Arial" charset="0"/>
                <a:hlinkClick r:id="rId3"/>
              </a:rPr>
              <a:t>http://</a:t>
            </a:r>
            <a:r>
              <a:rPr lang="en-US" sz="2400" b="1" dirty="0" smtClean="0">
                <a:latin typeface="Arial" charset="0"/>
                <a:hlinkClick r:id="rId3"/>
              </a:rPr>
              <a:t>www.interaction-design.org/encyclopedia/contextual_design.html</a:t>
            </a:r>
            <a:r>
              <a:rPr lang="en-US" sz="2400" b="1" dirty="0" smtClean="0">
                <a:latin typeface="Arial" charset="0"/>
              </a:rPr>
              <a:t> 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Arial" charset="0"/>
              </a:rPr>
              <a:t>Heim, Chapter 5.3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457200"/>
            <a:ext cx="85344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algn="ctr"/>
            <a:r>
              <a:rPr lang="en-US" sz="3600" b="0" smtClean="0">
                <a:latin typeface="Times New Roman" pitchFamily="18" charset="0"/>
              </a:rPr>
              <a:t>Lecture 9</a:t>
            </a:r>
            <a:r>
              <a:rPr lang="en-US" sz="3600" b="0" dirty="0" smtClean="0">
                <a:latin typeface="Times New Roman" pitchFamily="18" charset="0"/>
              </a:rPr>
              <a:t/>
            </a:r>
            <a:br>
              <a:rPr lang="en-US" sz="3600" b="0" dirty="0" smtClean="0">
                <a:latin typeface="Times New Roman" pitchFamily="18" charset="0"/>
              </a:rPr>
            </a:br>
            <a:r>
              <a:rPr lang="en-US" sz="3600" b="0" dirty="0" smtClean="0">
                <a:latin typeface="Times New Roman" pitchFamily="18" charset="0"/>
              </a:rPr>
              <a:t>Physical Design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Make a device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the cornflakes box, a hunk of polystyrene ……</a:t>
            </a:r>
          </a:p>
          <a:p>
            <a:r>
              <a:rPr lang="en-US" sz="2800" dirty="0" smtClean="0"/>
              <a:t>Paint/ draw on the controls</a:t>
            </a:r>
          </a:p>
          <a:p>
            <a:r>
              <a:rPr lang="en-US" sz="2800" dirty="0" smtClean="0"/>
              <a:t>Stick on junk</a:t>
            </a:r>
          </a:p>
          <a:p>
            <a:r>
              <a:rPr lang="en-US" sz="2800" dirty="0" smtClean="0"/>
              <a:t>Use buttons to represent dials</a:t>
            </a:r>
          </a:p>
          <a:p>
            <a:endParaRPr lang="en-US" dirty="0" smtClean="0"/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27763" y="6229350"/>
            <a:ext cx="2408237" cy="457200"/>
          </a:xfrm>
          <a:prstGeom prst="rect">
            <a:avLst/>
          </a:prstGeom>
          <a:noFill/>
        </p:spPr>
        <p:txBody>
          <a:bodyPr/>
          <a:lstStyle/>
          <a:p>
            <a:fld id="{181CFE2A-71A9-45B3-83A1-B55914B9B123}" type="slidenum">
              <a:rPr lang="en-AU" smtClean="0"/>
              <a:pPr/>
              <a:t>10</a:t>
            </a:fld>
            <a:endParaRPr lang="en-AU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 l="15446" t="6618" r="8884" b="12624"/>
          <a:stretch>
            <a:fillRect/>
          </a:stretch>
        </p:blipFill>
        <p:spPr bwMode="auto">
          <a:xfrm>
            <a:off x="6226175" y="2349500"/>
            <a:ext cx="2917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187450" y="4868863"/>
            <a:ext cx="4032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Nancy </a:t>
            </a:r>
            <a:r>
              <a:rPr lang="en-US" dirty="0" err="1"/>
              <a:t>Frishberg</a:t>
            </a:r>
            <a:r>
              <a:rPr lang="en-US" dirty="0"/>
              <a:t>, Prototyping with junk, Interactions,2006, V13:1  </a:t>
            </a:r>
            <a:r>
              <a:rPr lang="en-US" dirty="0" smtClean="0"/>
              <a:t>pp </a:t>
            </a:r>
            <a:r>
              <a:rPr lang="en-US" dirty="0"/>
              <a:t>21 – 23, ACM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Half-time entertainment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Wizard of </a:t>
            </a:r>
            <a:r>
              <a:rPr lang="en-NZ" dirty="0" smtClean="0"/>
              <a:t>Oz/Cognitive walkthrough </a:t>
            </a:r>
            <a:r>
              <a:rPr lang="en-NZ" dirty="0" smtClean="0"/>
              <a:t>with paper prototype</a:t>
            </a:r>
          </a:p>
          <a:p>
            <a:endParaRPr lang="en-NZ" dirty="0"/>
          </a:p>
          <a:p>
            <a:pPr marL="342900" lvl="1" indent="-342900">
              <a:buFontTx/>
              <a:buChar char="•"/>
            </a:pPr>
            <a:r>
              <a:rPr lang="en-NZ" sz="2400" dirty="0">
                <a:hlinkClick r:id="rId2"/>
              </a:rPr>
              <a:t>https://</a:t>
            </a:r>
            <a:r>
              <a:rPr lang="en-NZ" sz="2400" dirty="0" smtClean="0">
                <a:hlinkClick r:id="rId2"/>
              </a:rPr>
              <a:t>www.youtube.com/watch?v=GrV2SZuRPv0</a:t>
            </a:r>
            <a:endParaRPr lang="en-NZ" sz="2400" dirty="0" smtClean="0"/>
          </a:p>
          <a:p>
            <a:pPr marL="342900" lvl="1" indent="-342900">
              <a:buFontTx/>
              <a:buChar char="•"/>
            </a:pPr>
            <a:endParaRPr lang="en-NZ" sz="2400" dirty="0"/>
          </a:p>
          <a:p>
            <a:pPr marL="342900" lvl="1" indent="-342900">
              <a:buFontTx/>
              <a:buChar char="•"/>
            </a:pPr>
            <a:endParaRPr lang="en-NZ" dirty="0"/>
          </a:p>
          <a:p>
            <a:pPr marL="342900" lvl="1" indent="-342900">
              <a:buFontTx/>
              <a:buChar char="•"/>
            </a:pPr>
            <a:endParaRPr lang="en-NZ" dirty="0" smtClean="0"/>
          </a:p>
          <a:p>
            <a:pPr marL="342900" lvl="1" indent="-342900">
              <a:buFontTx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F3782EB-0D33-4DB6-AA25-33805819EC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Using the lo-fi prototype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800" dirty="0" smtClean="0"/>
              <a:t>Ideal to have one person act as ‘the computer’ and operate the prototype in response to user actions</a:t>
            </a:r>
          </a:p>
          <a:p>
            <a:pPr lvl="1"/>
            <a:r>
              <a:rPr lang="en-NZ" sz="2400" dirty="0" smtClean="0"/>
              <a:t>Another person can focus on interacting with the user/subject and taking notes</a:t>
            </a:r>
            <a:br>
              <a:rPr lang="en-NZ" sz="2400" dirty="0" smtClean="0"/>
            </a:br>
            <a:r>
              <a:rPr lang="en-NZ" sz="2400" dirty="0" smtClean="0"/>
              <a:t>(or a 3</a:t>
            </a:r>
            <a:r>
              <a:rPr lang="en-NZ" sz="2400" baseline="30000" dirty="0" smtClean="0"/>
              <a:t>rd</a:t>
            </a:r>
            <a:r>
              <a:rPr lang="en-NZ" sz="2400" dirty="0" smtClean="0"/>
              <a:t> person for notes if</a:t>
            </a:r>
            <a:br>
              <a:rPr lang="en-NZ" sz="2400" dirty="0" smtClean="0"/>
            </a:br>
            <a:r>
              <a:rPr lang="en-NZ" sz="2400" dirty="0" smtClean="0"/>
              <a:t>available)</a:t>
            </a:r>
          </a:p>
          <a:p>
            <a:r>
              <a:rPr lang="en-NZ" sz="2800" dirty="0" smtClean="0"/>
              <a:t>Can modify the prototype</a:t>
            </a:r>
            <a:br>
              <a:rPr lang="en-NZ" sz="2800" dirty="0" smtClean="0"/>
            </a:br>
            <a:r>
              <a:rPr lang="en-NZ" sz="2800" dirty="0" smtClean="0"/>
              <a:t>on-the-fly in response to</a:t>
            </a:r>
            <a:br>
              <a:rPr lang="en-NZ" sz="2800" dirty="0" smtClean="0"/>
            </a:br>
            <a:r>
              <a:rPr lang="en-NZ" sz="2800" dirty="0" smtClean="0"/>
              <a:t>user feedback</a:t>
            </a:r>
          </a:p>
          <a:p>
            <a:pPr lvl="1"/>
            <a:r>
              <a:rPr lang="en-NZ" sz="2400" dirty="0" smtClean="0"/>
              <a:t>Particular advantage of</a:t>
            </a:r>
            <a:br>
              <a:rPr lang="en-NZ" sz="2400" dirty="0" smtClean="0"/>
            </a:br>
            <a:r>
              <a:rPr lang="en-NZ" sz="2400" dirty="0" smtClean="0"/>
              <a:t>paper here!</a:t>
            </a:r>
            <a:endParaRPr lang="en-N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F3782EB-0D33-4DB6-AA25-33805819ECA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http://davids-user-centered-design-work.wikispaces.com/file/view/paperprototyping.jpg/290327049/paperprototy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33" y="2971800"/>
            <a:ext cx="43053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4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Design - </a:t>
            </a:r>
            <a:r>
              <a:rPr lang="en-US" b="0" i="1"/>
              <a:t>Low-fidelity prototypes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Advantages of paper prototypes: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can be used early and often.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are inexpensive and easy to create.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make design ideas visual.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special knowledge is required; all team members can create them.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Disadvantage of paper prototypes: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are not interactive.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cannot be used to calculate response timings.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do not deal with interface issues such as color or font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41AD1F6-2C96-4B6E-A4BD-455B2B3453D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What happens as you ‘tidy’ a prototype?</a:t>
            </a:r>
            <a:endParaRPr lang="en-AU" dirty="0" smtClean="0"/>
          </a:p>
        </p:txBody>
      </p:sp>
      <p:pic>
        <p:nvPicPr>
          <p:cNvPr id="56324" name="Picture 4" descr="掃瞄00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95400"/>
            <a:ext cx="3043238" cy="4525963"/>
          </a:xfrm>
          <a:noFill/>
          <a:ln w="3175">
            <a:solidFill>
              <a:srgbClr val="000000"/>
            </a:solidFill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NZ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1066800"/>
            <a:ext cx="2981325" cy="3524250"/>
            <a:chOff x="1248" y="1008"/>
            <a:chExt cx="1878" cy="2220"/>
          </a:xfrm>
        </p:grpSpPr>
        <p:pic>
          <p:nvPicPr>
            <p:cNvPr id="174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b="7593"/>
            <a:stretch>
              <a:fillRect/>
            </a:stretch>
          </p:blipFill>
          <p:spPr bwMode="auto">
            <a:xfrm>
              <a:off x="1248" y="1008"/>
              <a:ext cx="1872" cy="12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2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t="15619"/>
            <a:stretch>
              <a:fillRect/>
            </a:stretch>
          </p:blipFill>
          <p:spPr bwMode="auto">
            <a:xfrm>
              <a:off x="1248" y="2256"/>
              <a:ext cx="1878" cy="97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NZ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05000" y="2286000"/>
            <a:ext cx="3209925" cy="3705225"/>
            <a:chOff x="2592" y="1008"/>
            <a:chExt cx="2022" cy="2334"/>
          </a:xfrm>
        </p:grpSpPr>
        <p:pic>
          <p:nvPicPr>
            <p:cNvPr id="1742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b="12148"/>
            <a:stretch>
              <a:fillRect/>
            </a:stretch>
          </p:blipFill>
          <p:spPr bwMode="auto">
            <a:xfrm>
              <a:off x="2592" y="1008"/>
              <a:ext cx="2022" cy="142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24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 t="41649"/>
            <a:stretch>
              <a:fillRect/>
            </a:stretch>
          </p:blipFill>
          <p:spPr bwMode="auto">
            <a:xfrm>
              <a:off x="2592" y="2400"/>
              <a:ext cx="2012" cy="94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886200" y="1066800"/>
            <a:ext cx="3194050" cy="3563938"/>
            <a:chOff x="3360" y="816"/>
            <a:chExt cx="2012" cy="2245"/>
          </a:xfrm>
        </p:grpSpPr>
        <p:pic>
          <p:nvPicPr>
            <p:cNvPr id="17421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 b="11497"/>
            <a:stretch>
              <a:fillRect/>
            </a:stretch>
          </p:blipFill>
          <p:spPr bwMode="auto">
            <a:xfrm>
              <a:off x="3360" y="816"/>
              <a:ext cx="2012" cy="14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22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 t="46855"/>
            <a:stretch>
              <a:fillRect/>
            </a:stretch>
          </p:blipFill>
          <p:spPr bwMode="auto">
            <a:xfrm>
              <a:off x="3360" y="2208"/>
              <a:ext cx="2012" cy="85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895600"/>
            <a:ext cx="3194050" cy="3733800"/>
            <a:chOff x="3504" y="1824"/>
            <a:chExt cx="2012" cy="2352"/>
          </a:xfrm>
        </p:grpSpPr>
        <p:pic>
          <p:nvPicPr>
            <p:cNvPr id="17419" name="Picture 17"/>
            <p:cNvPicPr>
              <a:picLocks noChangeAspect="1" noChangeArrowheads="1"/>
            </p:cNvPicPr>
            <p:nvPr/>
          </p:nvPicPr>
          <p:blipFill>
            <a:blip r:embed="rId10" cstate="print"/>
            <a:srcRect b="8243"/>
            <a:stretch>
              <a:fillRect/>
            </a:stretch>
          </p:blipFill>
          <p:spPr bwMode="auto">
            <a:xfrm>
              <a:off x="3504" y="1824"/>
              <a:ext cx="2012" cy="147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20" name="Picture 18"/>
            <p:cNvPicPr>
              <a:picLocks noChangeAspect="1" noChangeArrowheads="1"/>
            </p:cNvPicPr>
            <p:nvPr/>
          </p:nvPicPr>
          <p:blipFill>
            <a:blip r:embed="rId11" cstate="print"/>
            <a:srcRect t="44252"/>
            <a:stretch>
              <a:fillRect/>
            </a:stretch>
          </p:blipFill>
          <p:spPr bwMode="auto">
            <a:xfrm>
              <a:off x="3504" y="3271"/>
              <a:ext cx="2012" cy="90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17418" name="Rectangle 17"/>
          <p:cNvSpPr>
            <a:spLocks noChangeArrowheads="1"/>
          </p:cNvSpPr>
          <p:nvPr/>
        </p:nvSpPr>
        <p:spPr bwMode="auto">
          <a:xfrm>
            <a:off x="152400" y="6019800"/>
            <a:ext cx="485775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1400" dirty="0" err="1"/>
              <a:t>Yeung</a:t>
            </a:r>
            <a:r>
              <a:rPr lang="en-NZ" sz="1400" dirty="0"/>
              <a:t>, L., B. Plimmer, B. </a:t>
            </a:r>
            <a:r>
              <a:rPr lang="en-NZ" sz="1400" dirty="0" err="1"/>
              <a:t>Lobb</a:t>
            </a:r>
            <a:r>
              <a:rPr lang="en-NZ" sz="1400" dirty="0"/>
              <a:t>, and D. </a:t>
            </a:r>
            <a:r>
              <a:rPr lang="en-NZ" sz="1400" dirty="0" err="1"/>
              <a:t>Elliffe</a:t>
            </a:r>
            <a:r>
              <a:rPr lang="en-NZ" sz="1400" dirty="0"/>
              <a:t>, </a:t>
            </a:r>
            <a:r>
              <a:rPr lang="en-NZ" sz="1400" i="1" dirty="0"/>
              <a:t>Effect of Fidelity in Diagram Presentation in HCI 2008, D. England, Editor. 2008, BCS: Liverpool. p. 35-45</a:t>
            </a:r>
            <a:r>
              <a:rPr lang="en-NZ" sz="1400" i="1" dirty="0" smtClean="0"/>
              <a:t>.</a:t>
            </a:r>
            <a:endParaRPr lang="en-NZ" sz="1100" i="1" dirty="0" smtClean="0"/>
          </a:p>
          <a:p>
            <a:r>
              <a:rPr lang="en-NZ" sz="1600" dirty="0"/>
              <a:t> </a:t>
            </a:r>
            <a:r>
              <a:rPr lang="en-NZ" sz="1600" u="sng" dirty="0">
                <a:hlinkClick r:id="rId12"/>
              </a:rPr>
              <a:t>http://www.bcs.org/upload/pdf/ewic_hc08_v1_paper4.pdf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Electronic prototypes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94688" cy="4572000"/>
          </a:xfrm>
        </p:spPr>
        <p:txBody>
          <a:bodyPr/>
          <a:lstStyle/>
          <a:p>
            <a:r>
              <a:rPr lang="en-NZ" sz="2800" dirty="0" smtClean="0"/>
              <a:t>If you still want it quick and easy but want more interactivity than paper</a:t>
            </a:r>
          </a:p>
          <a:p>
            <a:pPr lvl="1"/>
            <a:r>
              <a:rPr lang="en-NZ" sz="2400" dirty="0" smtClean="0"/>
              <a:t>And/or you’re still not convinced to use paper</a:t>
            </a:r>
          </a:p>
          <a:p>
            <a:pPr lvl="1"/>
            <a:r>
              <a:rPr lang="en-NZ" sz="2400" dirty="0" smtClean="0"/>
              <a:t>Or you have to email the prototype to the user and do the session remotely by Skype!</a:t>
            </a:r>
          </a:p>
          <a:p>
            <a:r>
              <a:rPr lang="en-NZ" sz="2800" dirty="0" smtClean="0"/>
              <a:t>PowerPoint is good</a:t>
            </a:r>
          </a:p>
          <a:p>
            <a:pPr lvl="1"/>
            <a:r>
              <a:rPr lang="en-NZ" sz="2400" dirty="0" smtClean="0"/>
              <a:t>Slideshow is a reasonable metaphor for sequence of screens</a:t>
            </a:r>
          </a:p>
          <a:p>
            <a:pPr lvl="1"/>
            <a:r>
              <a:rPr lang="en-NZ" sz="2400" dirty="0" smtClean="0"/>
              <a:t>Can insert action buttons or hyperlinks to traverse  between slides in non-linear fashion to simulate an application</a:t>
            </a:r>
          </a:p>
          <a:p>
            <a:pPr lvl="2"/>
            <a:r>
              <a:rPr lang="en-NZ" sz="2000" dirty="0" smtClean="0"/>
              <a:t>Moving in the direction of a ‘functional prototype’</a:t>
            </a:r>
          </a:p>
          <a:p>
            <a:pPr lvl="1"/>
            <a:r>
              <a:rPr lang="en-NZ" sz="2400" dirty="0" smtClean="0"/>
              <a:t>Can get fine control of graphics and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fld id="{2F3782EB-0D33-4DB6-AA25-33805819ECA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6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Computer-based ‘paper prototyping’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447800"/>
            <a:ext cx="3733800" cy="4724400"/>
          </a:xfrm>
        </p:spPr>
        <p:txBody>
          <a:bodyPr/>
          <a:lstStyle/>
          <a:p>
            <a:r>
              <a:rPr lang="en-NZ" dirty="0" smtClean="0"/>
              <a:t>Balsamiq.com</a:t>
            </a:r>
            <a:endParaRPr lang="en-NZ" dirty="0"/>
          </a:p>
          <a:p>
            <a:pPr lvl="1"/>
            <a:r>
              <a:rPr lang="en-NZ" dirty="0" smtClean="0"/>
              <a:t>I used for a fairly large commercial project</a:t>
            </a:r>
          </a:p>
          <a:p>
            <a:pPr lvl="1"/>
            <a:r>
              <a:rPr lang="en-NZ" dirty="0" smtClean="0"/>
              <a:t>Not really a fan </a:t>
            </a:r>
          </a:p>
          <a:p>
            <a:pPr lvl="2"/>
            <a:r>
              <a:rPr lang="en-NZ" dirty="0" smtClean="0"/>
              <a:t>Much slower than paper</a:t>
            </a:r>
          </a:p>
          <a:p>
            <a:pPr lvl="2"/>
            <a:r>
              <a:rPr lang="en-NZ" dirty="0" smtClean="0"/>
              <a:t>Too higher fidelity to be a sketch, but not real --- ‘no mans land’. 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73565A58-C54B-4C84-BD92-9CC94FADAA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00200"/>
            <a:ext cx="3385344" cy="3820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3124200"/>
            <a:ext cx="3390900" cy="38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3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Prototypes and 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5631"/>
            <a:ext cx="2819400" cy="4572000"/>
          </a:xfrm>
        </p:spPr>
        <p:txBody>
          <a:bodyPr/>
          <a:lstStyle/>
          <a:p>
            <a:r>
              <a:rPr lang="en-NZ" sz="2400" dirty="0" smtClean="0"/>
              <a:t>You need to put realistic data elements on your prototype screens</a:t>
            </a:r>
          </a:p>
          <a:p>
            <a:r>
              <a:rPr lang="en-NZ" sz="2400" dirty="0" smtClean="0"/>
              <a:t>Distracting to users if the data don’t make sense with respect to important aspects of the application</a:t>
            </a:r>
            <a:endParaRPr lang="en-N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F3782EB-0D33-4DB6-AA25-33805819ECA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5867400" cy="440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15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happened with various levels of tidying? </a:t>
            </a:r>
            <a:endParaRPr lang="en-AU" dirty="0" smtClean="0"/>
          </a:p>
        </p:txBody>
      </p:sp>
      <p:sp>
        <p:nvSpPr>
          <p:cNvPr id="18435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Number of changes</a:t>
            </a:r>
            <a:endParaRPr lang="en-AU" smtClean="0"/>
          </a:p>
        </p:txBody>
      </p:sp>
      <p:sp>
        <p:nvSpPr>
          <p:cNvPr id="1843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Enjoyment</a:t>
            </a:r>
            <a:endParaRPr lang="en-AU" smtClean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/>
          <a:srcRect r="16539"/>
          <a:stretch>
            <a:fillRect/>
          </a:stretch>
        </p:blipFill>
        <p:spPr bwMode="auto">
          <a:xfrm>
            <a:off x="457200" y="22860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 cstate="print"/>
          <a:srcRect l="2023"/>
          <a:stretch>
            <a:fillRect/>
          </a:stretch>
        </p:blipFill>
        <p:spPr bwMode="auto">
          <a:xfrm>
            <a:off x="4643438" y="2819400"/>
            <a:ext cx="45005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Low-fidelity prototypes are a powerful tool for physical design</a:t>
            </a:r>
          </a:p>
          <a:p>
            <a:r>
              <a:rPr lang="en-US" dirty="0" smtClean="0"/>
              <a:t>Users are inclined to criticize informal (esp. paper) prototypes more than formal prototypes</a:t>
            </a:r>
          </a:p>
          <a:p>
            <a:pPr lvl="1"/>
            <a:r>
              <a:rPr lang="en-US" dirty="0" smtClean="0"/>
              <a:t>I.e. you learn the most when showing users paper prototypes!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F3782EB-0D33-4DB6-AA25-33805819EC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Learning objectives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To appreciate the value of prototyping (especially paper prototyping) to the design process</a:t>
            </a:r>
          </a:p>
          <a:p>
            <a:r>
              <a:rPr lang="en-NZ" dirty="0" smtClean="0"/>
              <a:t>To be aware of the different types and options in prototyping and be able to choose the most appropriate ones for specific design problems</a:t>
            </a:r>
          </a:p>
          <a:p>
            <a:r>
              <a:rPr lang="en-NZ" dirty="0" smtClean="0"/>
              <a:t>To be able to develop useful prototypes for eliciting user feedback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F3782EB-0D33-4DB6-AA25-33805819EC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Design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The physical design involves:</a:t>
            </a:r>
          </a:p>
          <a:p>
            <a:pPr lvl="1"/>
            <a:r>
              <a:rPr lang="en-US" sz="2400"/>
              <a:t>What it will look like</a:t>
            </a:r>
          </a:p>
          <a:p>
            <a:pPr lvl="1"/>
            <a:r>
              <a:rPr lang="en-US" sz="2400"/>
              <a:t>What components it will require</a:t>
            </a:r>
          </a:p>
          <a:p>
            <a:pPr lvl="1"/>
            <a:r>
              <a:rPr lang="en-US" sz="2400"/>
              <a:t>How the screens will be laid out</a:t>
            </a:r>
          </a:p>
          <a:p>
            <a:pPr lvl="1"/>
            <a:endParaRPr lang="en-US" sz="2400"/>
          </a:p>
          <a:p>
            <a:r>
              <a:rPr lang="en-US" sz="2800"/>
              <a:t>We use the following tools during this phase:</a:t>
            </a:r>
          </a:p>
          <a:p>
            <a:pPr lvl="1"/>
            <a:r>
              <a:rPr lang="en-US" sz="2400"/>
              <a:t>Low-fidelity prototypes</a:t>
            </a:r>
          </a:p>
          <a:p>
            <a:pPr lvl="1"/>
            <a:r>
              <a:rPr lang="en-US" sz="2400"/>
              <a:t>Evaluations</a:t>
            </a:r>
          </a:p>
          <a:p>
            <a:pPr lvl="1"/>
            <a:r>
              <a:rPr lang="en-US" sz="2400"/>
              <a:t>Wireframes</a:t>
            </a:r>
          </a:p>
          <a:p>
            <a:pPr lvl="1"/>
            <a:r>
              <a:rPr lang="en-US" sz="2400"/>
              <a:t>Functional prototypes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D92FF6A-0984-4129-ADB5-17264526D10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Figure5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253605"/>
            <a:ext cx="4724400" cy="2317750"/>
          </a:xfrm>
          <a:prstGeom prst="rect">
            <a:avLst/>
          </a:prstGeom>
          <a:noFill/>
        </p:spPr>
      </p:pic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Design - </a:t>
            </a:r>
            <a:r>
              <a:rPr lang="en-US" b="0" i="1"/>
              <a:t>Low-fidelity prototypes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534400" cy="4572000"/>
          </a:xfrm>
        </p:spPr>
        <p:txBody>
          <a:bodyPr/>
          <a:lstStyle/>
          <a:p>
            <a:r>
              <a:rPr lang="en-US" sz="2800" dirty="0"/>
              <a:t>Nielsen distinguishes between two types of prototypes </a:t>
            </a:r>
          </a:p>
          <a:p>
            <a:pPr lvl="1"/>
            <a:r>
              <a:rPr lang="en-US" sz="2400" dirty="0" smtClean="0"/>
              <a:t>Horizontal</a:t>
            </a:r>
          </a:p>
          <a:p>
            <a:pPr lvl="2"/>
            <a:r>
              <a:rPr lang="en-US" sz="2000" dirty="0" smtClean="0"/>
              <a:t>Full breadth of functions in the design, but probably at the cost of detail</a:t>
            </a:r>
            <a:endParaRPr lang="en-US" sz="2000" dirty="0"/>
          </a:p>
          <a:p>
            <a:pPr lvl="1"/>
            <a:r>
              <a:rPr lang="en-US" sz="2400" dirty="0" smtClean="0"/>
              <a:t>Vertical</a:t>
            </a:r>
          </a:p>
          <a:p>
            <a:pPr lvl="2"/>
            <a:r>
              <a:rPr lang="en-US" sz="2000" dirty="0" smtClean="0"/>
              <a:t>Drill down on one area of the design</a:t>
            </a:r>
          </a:p>
          <a:p>
            <a:pPr lvl="2"/>
            <a:r>
              <a:rPr lang="en-US" sz="2000" dirty="0" smtClean="0"/>
              <a:t>This is key if one area is particularly novel and is critical to the success of the design</a:t>
            </a:r>
            <a:endParaRPr lang="en-US" sz="2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6EB917E-3EC7-4902-82C6-1A674075EB2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Design - </a:t>
            </a:r>
            <a:r>
              <a:rPr lang="en-US" b="0" i="1"/>
              <a:t>Low-fidelity prototypes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The three main criteria for low-fidelity prototypes:</a:t>
            </a:r>
          </a:p>
          <a:p>
            <a:pPr lvl="1"/>
            <a:r>
              <a:rPr lang="en-US" sz="2400"/>
              <a:t>Easy and inexpensive to make.</a:t>
            </a:r>
          </a:p>
          <a:p>
            <a:pPr lvl="1"/>
            <a:r>
              <a:rPr lang="en-US" sz="2400"/>
              <a:t>Flexible enough to be constantly changed and rearranged.</a:t>
            </a:r>
          </a:p>
          <a:p>
            <a:pPr lvl="1"/>
            <a:r>
              <a:rPr lang="en-US" sz="2400"/>
              <a:t>Complete enough to yield useful feedback about specific design questions.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CB1F82A-D749-49B8-B588-E7070DC6F3B1}" type="slidenum">
              <a:rPr lang="en-US"/>
              <a:pPr/>
              <a:t>5</a:t>
            </a:fld>
            <a:endParaRPr lang="en-US"/>
          </a:p>
        </p:txBody>
      </p:sp>
      <p:pic>
        <p:nvPicPr>
          <p:cNvPr id="232453" name="Picture 5" descr="Figure5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05200"/>
            <a:ext cx="3505200" cy="288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Design - </a:t>
            </a:r>
            <a:r>
              <a:rPr lang="en-US" b="0" i="1"/>
              <a:t>Low-fidelity prototypes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People are more comfortable criticizing paper prototypes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You will have to make some decisions before you begin: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feedback do you need at this point in the design process?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How much of the design should you prototype?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Should you cover all of the areas but without great detail (breadth vs. depth)?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Should you cover one area in great detail?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These questions will help you to define the scope of the prototype and focus on what you want to accomplish</a:t>
            </a:r>
            <a:endParaRPr lang="en-US" sz="20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26CA484-3E41-44E2-83D2-8791D708BEDB}" type="slidenum">
              <a:rPr lang="en-US"/>
              <a:pPr/>
              <a:t>6</a:t>
            </a:fld>
            <a:endParaRPr lang="en-US"/>
          </a:p>
        </p:txBody>
      </p:sp>
      <p:pic>
        <p:nvPicPr>
          <p:cNvPr id="233477" name="Picture 5" descr="max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7905750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How to make a low-fi prototype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Pen, paper, </a:t>
            </a:r>
            <a:r>
              <a:rPr lang="en-US" sz="2800" dirty="0" err="1" smtClean="0"/>
              <a:t>coloured</a:t>
            </a:r>
            <a:r>
              <a:rPr lang="en-US" sz="2800" dirty="0" smtClean="0"/>
              <a:t> pencils, scissors, </a:t>
            </a:r>
            <a:r>
              <a:rPr lang="en-US" sz="2800" dirty="0" err="1" smtClean="0"/>
              <a:t>cellotape</a:t>
            </a:r>
            <a:r>
              <a:rPr lang="en-US" sz="2800" dirty="0" smtClean="0"/>
              <a:t> …..</a:t>
            </a:r>
          </a:p>
          <a:p>
            <a:pPr lvl="1"/>
            <a:r>
              <a:rPr lang="en-US" sz="2400" dirty="0" smtClean="0"/>
              <a:t>Just like primary school </a:t>
            </a:r>
            <a:r>
              <a:rPr lang="en-US" sz="2400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Phone interface for airline booking</a:t>
            </a:r>
            <a:endParaRPr lang="en-US" sz="2400" dirty="0" smtClean="0"/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27763" y="6229350"/>
            <a:ext cx="2408237" cy="457200"/>
          </a:xfrm>
          <a:prstGeom prst="rect">
            <a:avLst/>
          </a:prstGeom>
          <a:noFill/>
        </p:spPr>
        <p:txBody>
          <a:bodyPr/>
          <a:lstStyle/>
          <a:p>
            <a:fld id="{C5106B53-1E2A-42BD-BD48-82CD609303D0}" type="slidenum">
              <a:rPr lang="en-AU" smtClean="0"/>
              <a:pPr/>
              <a:t>7</a:t>
            </a:fld>
            <a:endParaRPr lang="en-AU" smtClean="0"/>
          </a:p>
        </p:txBody>
      </p:sp>
      <p:pic>
        <p:nvPicPr>
          <p:cNvPr id="10245" name="Picture 4" descr="Sept-Nov 2005 012"/>
          <p:cNvPicPr>
            <a:picLocks noChangeAspect="1" noChangeArrowheads="1"/>
          </p:cNvPicPr>
          <p:nvPr/>
        </p:nvPicPr>
        <p:blipFill>
          <a:blip r:embed="rId3" cstate="print"/>
          <a:srcRect l="29239" r="18495" b="7135"/>
          <a:stretch>
            <a:fillRect/>
          </a:stretch>
        </p:blipFill>
        <p:spPr bwMode="auto">
          <a:xfrm>
            <a:off x="1403350" y="3357563"/>
            <a:ext cx="230346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Sept-Nov 2005 013"/>
          <p:cNvPicPr>
            <a:picLocks noChangeAspect="1" noChangeArrowheads="1"/>
          </p:cNvPicPr>
          <p:nvPr/>
        </p:nvPicPr>
        <p:blipFill>
          <a:blip r:embed="rId4" cstate="print"/>
          <a:srcRect l="15234" r="11537" b="8475"/>
          <a:stretch>
            <a:fillRect/>
          </a:stretch>
        </p:blipFill>
        <p:spPr bwMode="auto">
          <a:xfrm>
            <a:off x="4211638" y="32845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27763" y="6229350"/>
            <a:ext cx="2408237" cy="457200"/>
          </a:xfrm>
          <a:prstGeom prst="rect">
            <a:avLst/>
          </a:prstGeom>
          <a:noFill/>
        </p:spPr>
        <p:txBody>
          <a:bodyPr/>
          <a:lstStyle/>
          <a:p>
            <a:fld id="{7E77C021-9349-4FF0-A05C-13660CFF6C99}" type="slidenum">
              <a:rPr lang="en-AU" smtClean="0"/>
              <a:pPr/>
              <a:t>8</a:t>
            </a:fld>
            <a:endParaRPr lang="en-AU" smtClean="0"/>
          </a:p>
        </p:txBody>
      </p:sp>
      <p:pic>
        <p:nvPicPr>
          <p:cNvPr id="11268" name="Picture 4" descr="Sept-Nov 2005 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Sept-Nov 2005 020"/>
          <p:cNvPicPr>
            <a:picLocks noChangeAspect="1" noChangeArrowheads="1"/>
          </p:cNvPicPr>
          <p:nvPr/>
        </p:nvPicPr>
        <p:blipFill>
          <a:blip r:embed="rId4" cstate="print"/>
          <a:srcRect t="4968" b="548"/>
          <a:stretch>
            <a:fillRect/>
          </a:stretch>
        </p:blipFill>
        <p:spPr bwMode="auto">
          <a:xfrm>
            <a:off x="3351213" y="2752725"/>
            <a:ext cx="57927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Post-its in paper prototypes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As if they were invented for the task!</a:t>
            </a:r>
          </a:p>
          <a:p>
            <a:pPr lvl="1"/>
            <a:r>
              <a:rPr lang="en-NZ" dirty="0" smtClean="0"/>
              <a:t>Can layer them to show pop-ups or other dialogue progression</a:t>
            </a:r>
          </a:p>
          <a:p>
            <a:pPr lvl="1"/>
            <a:r>
              <a:rPr lang="en-NZ" dirty="0" smtClean="0"/>
              <a:t>Can stick them on top</a:t>
            </a:r>
            <a:br>
              <a:rPr lang="en-NZ" dirty="0" smtClean="0"/>
            </a:br>
            <a:r>
              <a:rPr lang="en-NZ" dirty="0" smtClean="0"/>
              <a:t>to revise a screen</a:t>
            </a:r>
          </a:p>
          <a:p>
            <a:pPr lvl="1"/>
            <a:r>
              <a:rPr lang="en-NZ" dirty="0" smtClean="0"/>
              <a:t>Cut into strips for</a:t>
            </a:r>
            <a:br>
              <a:rPr lang="en-NZ" dirty="0" smtClean="0"/>
            </a:br>
            <a:r>
              <a:rPr lang="en-NZ" dirty="0" err="1" smtClean="0"/>
              <a:t>pulldown</a:t>
            </a:r>
            <a:r>
              <a:rPr lang="en-NZ" dirty="0" smtClean="0"/>
              <a:t> menus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fld id="{2F3782EB-0D33-4DB6-AA25-33805819ECA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http://inyourfacestudio.files.wordpress.com/2010/03/img_2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14650"/>
            <a:ext cx="444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565</TotalTime>
  <Words>803</Words>
  <Application>Microsoft Office PowerPoint</Application>
  <PresentationFormat>On-screen Show (4:3)</PresentationFormat>
  <Paragraphs>140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Lecture 9 Physical Design</vt:lpstr>
      <vt:lpstr>Learning objectives</vt:lpstr>
      <vt:lpstr>Physical Design</vt:lpstr>
      <vt:lpstr>Physical Design - Low-fidelity prototypes</vt:lpstr>
      <vt:lpstr>Physical Design - Low-fidelity prototypes</vt:lpstr>
      <vt:lpstr>Physical Design - Low-fidelity prototypes</vt:lpstr>
      <vt:lpstr>How to make a low-fi prototype</vt:lpstr>
      <vt:lpstr>PowerPoint Presentation</vt:lpstr>
      <vt:lpstr>Post-its in paper prototypes</vt:lpstr>
      <vt:lpstr>Make a device</vt:lpstr>
      <vt:lpstr>Half-time entertainment </vt:lpstr>
      <vt:lpstr>Using the lo-fi prototype</vt:lpstr>
      <vt:lpstr>Physical Design - Low-fidelity prototypes</vt:lpstr>
      <vt:lpstr>What happens as you ‘tidy’ a prototype?</vt:lpstr>
      <vt:lpstr>Electronic prototypes</vt:lpstr>
      <vt:lpstr>Computer-based ‘paper prototyping’</vt:lpstr>
      <vt:lpstr>Prototypes and data</vt:lpstr>
      <vt:lpstr>What happened with various levels of tidying? </vt:lpstr>
      <vt:lpstr>Summary</vt:lpstr>
    </vt:vector>
  </TitlesOfParts>
  <Company>cwp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Title</dc:title>
  <dc:subject>Chapter Title</dc:subject>
  <dc:creator>sh</dc:creator>
  <cp:lastModifiedBy>bpli001</cp:lastModifiedBy>
  <cp:revision>64</cp:revision>
  <dcterms:created xsi:type="dcterms:W3CDTF">2007-02-02T18:46:00Z</dcterms:created>
  <dcterms:modified xsi:type="dcterms:W3CDTF">2015-02-23T20:13:53Z</dcterms:modified>
</cp:coreProperties>
</file>